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8" r:id="rId9"/>
    <p:sldId id="265" r:id="rId10"/>
    <p:sldId id="264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28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50685-F07B-96FA-40A7-91FEF4F2E5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79E19F-CB35-122E-0BEA-4FA2FD7A7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BEAA02-20AA-9F8A-3B87-EBC61FB2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D1B380-20AC-8BE8-9A0D-61D15440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4C5B-391D-BD25-0D46-FF174F53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8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24E3-3A50-95F1-7A6F-86F0EA41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070289-9ABE-3EC4-0A26-C99003522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039989-9390-E464-54A3-D9E1A12EA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9B80F-1250-011A-0B15-6A771F5C9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528783-20D4-1947-DE08-52ED770A6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A97FCB-6FDD-4E0F-D47C-0F616D6E7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EA5C1-AF11-CBAA-5B1C-E89E11F3CF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72678C-8BA6-9198-6641-FEB2F696F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DE254-55C3-06BD-89B7-B781EFF9D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6F174A-86D1-DB25-369A-1942D917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572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95407-264E-4A41-88D7-90DA34DD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B855C-C85D-8AB5-2AD0-D78EFED08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DF607-DF13-3F6C-BFC7-B78946973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525935-0683-ADFB-1A63-A7C3F75EB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BCBF13-2095-846F-731D-4D7C161A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1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CFF86-180C-7694-B241-18D00FA8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83207-669F-AE88-00E2-D14C7933F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B1ACE-3A31-5CDE-B307-C051E2C4D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D998E9-180B-29A9-2378-6F31836DE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E7FB9-3D93-8AAB-D5AD-728069ED8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66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8E236-7285-D9AE-4A54-FEC3B17C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55BC02-55E4-7F2C-4A95-ABFABCDCB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99664A-EBF7-0899-9ED2-1D5C6047F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D2CD7A-2A13-8598-1210-37A5C5F27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95CE6-98EF-F325-D2AE-C38026B40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7CF91-8B9A-CA34-0033-5B04204BB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1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AC489-D6A3-5F14-35AC-177626B21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523A60-004F-C370-4EEE-7F7D293DC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B3C5ED-C223-99F1-DEC8-EF1ECD4FC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1B172-EECC-3CC5-242C-7AE9F3A58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29503C-7721-3F6B-4A2A-02692F56E4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F7C8B7-8FF6-5DA4-05D0-128096564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8D5328-40A3-7CFB-1464-3EA38706E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3A1C9-1245-A1FF-F2E1-D6AA3496B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9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C9C6D-C814-71EE-DCCE-21AFB79AB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6744F5-52A9-55D4-16C0-EA3D8C7A1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F37D9-98B0-C77E-B66F-0E3D3BD4A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224A7-612A-2A12-CB79-5D28E8356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97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E36FA-6411-D915-0950-158E610A0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6F8F01-90D5-A655-68A0-2F22E0439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E343F-CA96-2FF7-5428-A4F9DABA5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8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FDC52-176A-4550-7301-07BB273BA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09F0B-0C0E-D5D5-B940-4A742CDA4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1050A-160B-360B-C377-7A7FB9720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0E43A8-493E-1E7C-FF3D-982DDFA25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6492C6-0C25-4AEE-283D-AFCADC3C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C17A7-A870-2962-215A-189EA9A15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84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72F73-715A-8CA1-7F98-22ECD16E7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C400BA-1DE5-A4AF-7064-F2F357B845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79038E-37CD-590E-CFCE-D3CE7BC4D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C1988C-390A-7BC3-C211-43D4D715F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51475-6F2C-A087-717F-A44FFBF0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CA1B9-76A6-15A3-8937-02540C2F2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33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B631EB-50F0-1024-625C-41A66A63A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DE76D-7DD6-5135-6CA5-888531B41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89D08-53ED-851B-1799-0B42C91967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1C791-3C6F-41AF-B17A-F4BFAABB0F99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55CDE2-6D7F-25D2-01C1-94EA40E4C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750A3-2373-D436-787E-CC1D102F1A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B173B-2CB4-43EC-8D25-F97F260984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85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9091D-5DB3-8A5D-1CE2-3614EC183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Earvision</a:t>
            </a:r>
            <a:r>
              <a:rPr lang="en-US" dirty="0"/>
              <a:t>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71CB9D-1B49-130A-48F1-7D23E953CC1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08/12/22</a:t>
            </a:r>
          </a:p>
        </p:txBody>
      </p:sp>
    </p:spTree>
    <p:extLst>
      <p:ext uri="{BB962C8B-B14F-4D97-AF65-F5344CB8AC3E}">
        <p14:creationId xmlns:p14="http://schemas.microsoft.com/office/powerpoint/2010/main" val="796722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New Cameras: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55D2941-FB8B-88AE-9FCE-6D3C6FD3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31" y="1633005"/>
            <a:ext cx="12192000" cy="3691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C1A091-C384-0B66-07C7-68D25CC60F59}"/>
              </a:ext>
            </a:extLst>
          </p:cNvPr>
          <p:cNvSpPr txBox="1"/>
          <p:nvPr/>
        </p:nvSpPr>
        <p:spPr>
          <a:xfrm>
            <a:off x="5280322" y="66226"/>
            <a:ext cx="211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Yellow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24995-9D40-5A7D-D410-0FBE0D9B6E3C}"/>
              </a:ext>
            </a:extLst>
          </p:cNvPr>
          <p:cNvSpPr txBox="1"/>
          <p:nvPr/>
        </p:nvSpPr>
        <p:spPr>
          <a:xfrm>
            <a:off x="6336612" y="4760449"/>
            <a:ext cx="606266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1D1C1D"/>
                </a:solidFill>
                <a:effectLst/>
                <a:latin typeface="Slack-Lato"/>
              </a:rPr>
              <a:t>Image A102x12-2    (top left corner of both montages)</a:t>
            </a:r>
            <a:br>
              <a:rPr lang="en-US" sz="1400" dirty="0"/>
            </a:b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Actual:  F: 67  NF:  347   Total:  414</a:t>
            </a:r>
            <a:br>
              <a:rPr lang="en-US" sz="1400" dirty="0"/>
            </a:br>
            <a:r>
              <a:rPr lang="en-US" sz="1400" b="0" i="0" dirty="0" err="1">
                <a:solidFill>
                  <a:srgbClr val="1D1C1D"/>
                </a:solidFill>
                <a:effectLst/>
                <a:latin typeface="Slack-Lato"/>
              </a:rPr>
              <a:t>Turq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 prediction:    F: 69    NF:  294  Total: 363</a:t>
            </a:r>
            <a:br>
              <a:rPr lang="en-US" sz="1400" dirty="0"/>
            </a:b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Yellow prediction: F:22     NF:  25    Total: 47</a:t>
            </a:r>
          </a:p>
          <a:p>
            <a:endParaRPr lang="en-US" sz="1400" dirty="0">
              <a:solidFill>
                <a:srgbClr val="1D1C1D"/>
              </a:solidFill>
              <a:latin typeface="Slack-Lato"/>
            </a:endParaRPr>
          </a:p>
          <a:p>
            <a:r>
              <a:rPr lang="en-US" sz="1400" b="1" i="0" dirty="0">
                <a:solidFill>
                  <a:srgbClr val="1D1C1D"/>
                </a:solidFill>
                <a:effectLst/>
                <a:latin typeface="Slack-Lato"/>
              </a:rPr>
              <a:t>Image A12-2x102   (top right corner of both montages)</a:t>
            </a:r>
            <a:br>
              <a:rPr lang="en-US" sz="1400" dirty="0"/>
            </a:b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Actual:  F: 146   NF:  142    Total:  288</a:t>
            </a:r>
            <a:br>
              <a:rPr lang="en-US" sz="1400" dirty="0"/>
            </a:br>
            <a:r>
              <a:rPr lang="en-US" sz="1400" b="0" i="0" dirty="0" err="1">
                <a:solidFill>
                  <a:srgbClr val="1D1C1D"/>
                </a:solidFill>
                <a:effectLst/>
                <a:latin typeface="Slack-Lato"/>
              </a:rPr>
              <a:t>Turq</a:t>
            </a: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 prediction: F: 140  NF: 126   Total: 266</a:t>
            </a:r>
            <a:br>
              <a:rPr lang="en-US" sz="1400" dirty="0"/>
            </a:br>
            <a:r>
              <a:rPr lang="en-US" sz="1400" b="0" i="0" dirty="0">
                <a:solidFill>
                  <a:srgbClr val="1D1C1D"/>
                </a:solidFill>
                <a:effectLst/>
                <a:latin typeface="Slack-Lato"/>
              </a:rPr>
              <a:t>Yellow prediction:  F: 59   NF: 27  Total: 86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51769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787F8-7A27-8294-7CCA-F24DB091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32" y="186102"/>
            <a:ext cx="4699043" cy="3165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6B5046-F886-650A-B9C7-8A9CC31DA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63" y="2426763"/>
            <a:ext cx="12192000" cy="18490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011F01-2172-CF5E-3585-9BEA8179B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694" y="4509851"/>
            <a:ext cx="10876704" cy="231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2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14" y="144966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Preliminary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A8CCB-ADE6-0AF9-1CA8-2E931CB1A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16801"/>
            <a:ext cx="10515600" cy="4351338"/>
          </a:xfrm>
        </p:spPr>
        <p:txBody>
          <a:bodyPr>
            <a:normAutofit fontScale="25000" lnSpcReduction="20000"/>
          </a:bodyPr>
          <a:lstStyle/>
          <a:p>
            <a:r>
              <a:rPr lang="en-US" sz="11200" dirty="0"/>
              <a:t>Tried getting O.G. </a:t>
            </a:r>
            <a:r>
              <a:rPr lang="en-US" sz="11200" dirty="0" err="1"/>
              <a:t>EarVision</a:t>
            </a:r>
            <a:r>
              <a:rPr lang="en-US" sz="11200" dirty="0"/>
              <a:t> (implemented in </a:t>
            </a:r>
            <a:r>
              <a:rPr lang="en-US" sz="11200" dirty="0" err="1"/>
              <a:t>Tensorflow</a:t>
            </a:r>
            <a:r>
              <a:rPr lang="en-US" sz="11200" dirty="0"/>
              <a:t>) running. </a:t>
            </a:r>
          </a:p>
          <a:p>
            <a:pPr lvl="1"/>
            <a:r>
              <a:rPr lang="en-US" sz="10800" dirty="0"/>
              <a:t>However, could not get it working with GPU. Maybe an issue of it using </a:t>
            </a:r>
            <a:r>
              <a:rPr lang="en-US" sz="10800" dirty="0" err="1"/>
              <a:t>Tensorflow</a:t>
            </a:r>
            <a:r>
              <a:rPr lang="en-US" sz="10800" dirty="0"/>
              <a:t> 1.0 (deprecated).</a:t>
            </a:r>
          </a:p>
          <a:p>
            <a:pPr lvl="1"/>
            <a:r>
              <a:rPr lang="en-US" sz="10800" dirty="0"/>
              <a:t>Was thus slow and also incompletely labeling images:</a:t>
            </a:r>
          </a:p>
          <a:p>
            <a:pPr marL="457200" lvl="1" indent="0">
              <a:buNone/>
            </a:pPr>
            <a:endParaRPr lang="en-US" sz="108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endParaRPr lang="en-US" sz="11200" dirty="0"/>
          </a:p>
          <a:p>
            <a:pPr marL="0" indent="0">
              <a:buNone/>
            </a:pPr>
            <a:endParaRPr lang="en-US" sz="11200" dirty="0"/>
          </a:p>
          <a:p>
            <a:r>
              <a:rPr lang="en-US" sz="11200" dirty="0"/>
              <a:t>Decided to re-implement similar system in </a:t>
            </a:r>
            <a:r>
              <a:rPr lang="en-US" sz="11200" dirty="0" err="1"/>
              <a:t>PyTorch</a:t>
            </a:r>
            <a:endParaRPr lang="en-US" sz="1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832ED48-6AE9-049F-913F-7744D36D64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2E2397-71B7-3131-4881-F16A5FCEB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30" y="2383576"/>
            <a:ext cx="7344117" cy="2974895"/>
          </a:xfrm>
          <a:prstGeom prst="rect">
            <a:avLst/>
          </a:prstGeom>
        </p:spPr>
      </p:pic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40BDA566-E2C2-BF21-DAC1-DEF35B06F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09" y="473986"/>
            <a:ext cx="1022837" cy="1094446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66F29EDD-4195-0C7D-3254-32D5D856C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050" y="4883150"/>
            <a:ext cx="189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65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414" y="144966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Preliminary Work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 descr="A picture containing text, yellow, fruit, different&#10;&#10;Description automatically generated">
            <a:extLst>
              <a:ext uri="{FF2B5EF4-FFF2-40B4-BE49-F238E27FC236}">
                <a16:creationId xmlns:a16="http://schemas.microsoft.com/office/drawing/2014/main" id="{065E0618-9935-C1E5-9A07-AE6A7422B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19" y="144966"/>
            <a:ext cx="2969956" cy="62483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7E5754A-7D5C-3C43-BC60-3C2F9B5FDB51}"/>
              </a:ext>
            </a:extLst>
          </p:cNvPr>
          <p:cNvSpPr txBox="1"/>
          <p:nvPr/>
        </p:nvSpPr>
        <p:spPr>
          <a:xfrm>
            <a:off x="1104404" y="938151"/>
            <a:ext cx="561702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Got an object detector working okay on a dataset of fruit pictures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FruitFinder</a:t>
            </a:r>
            <a:endParaRPr lang="en-US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Uses same model architecture as </a:t>
            </a:r>
            <a:r>
              <a:rPr lang="en-US" sz="2800" dirty="0" err="1"/>
              <a:t>EarVision</a:t>
            </a:r>
            <a:r>
              <a:rPr lang="en-US" sz="2800" dirty="0"/>
              <a:t> 1.0, “Faster R-CNN”</a:t>
            </a:r>
          </a:p>
        </p:txBody>
      </p:sp>
    </p:spTree>
    <p:extLst>
      <p:ext uri="{BB962C8B-B14F-4D97-AF65-F5344CB8AC3E}">
        <p14:creationId xmlns:p14="http://schemas.microsoft.com/office/powerpoint/2010/main" val="110250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Kernels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61A208A-8558-AAB3-AAB9-3A86D0A57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59" y="1838724"/>
            <a:ext cx="8774803" cy="5064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6DE87D-CB7F-3F88-242B-4BCEA199825F}"/>
              </a:ext>
            </a:extLst>
          </p:cNvPr>
          <p:cNvSpPr txBox="1"/>
          <p:nvPr/>
        </p:nvSpPr>
        <p:spPr>
          <a:xfrm>
            <a:off x="890649" y="533274"/>
            <a:ext cx="954182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Was straightforward to slot in the kernel pictures.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This version of </a:t>
            </a:r>
            <a:r>
              <a:rPr lang="en-US" sz="2400" dirty="0" err="1"/>
              <a:t>Earvision</a:t>
            </a:r>
            <a:r>
              <a:rPr lang="en-US" sz="2400" dirty="0"/>
              <a:t> takes full ear images and does not break them up into 3rds</a:t>
            </a:r>
          </a:p>
          <a:p>
            <a:pPr lvl="1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FBE3A-9993-8899-63D5-B760BDFFE21D}"/>
              </a:ext>
            </a:extLst>
          </p:cNvPr>
          <p:cNvSpPr txBox="1"/>
          <p:nvPr/>
        </p:nvSpPr>
        <p:spPr>
          <a:xfrm>
            <a:off x="320634" y="2945081"/>
            <a:ext cx="1104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after 5 epochs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915FA77-8617-261D-BFED-4FEC8953DE1D}"/>
              </a:ext>
            </a:extLst>
          </p:cNvPr>
          <p:cNvCxnSpPr/>
          <p:nvPr/>
        </p:nvCxnSpPr>
        <p:spPr>
          <a:xfrm>
            <a:off x="1785938" y="6515100"/>
            <a:ext cx="962025" cy="381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AB121CE-C11C-AC9A-12A5-0CF864BF7FF3}"/>
              </a:ext>
            </a:extLst>
          </p:cNvPr>
          <p:cNvSpPr txBox="1"/>
          <p:nvPr/>
        </p:nvSpPr>
        <p:spPr>
          <a:xfrm>
            <a:off x="80963" y="5399663"/>
            <a:ext cx="21040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Notice it seems to miss entire regions, changing </a:t>
            </a:r>
            <a:r>
              <a:rPr lang="en-US" sz="1400" i="1" dirty="0"/>
              <a:t>model-specific </a:t>
            </a:r>
            <a:r>
              <a:rPr lang="en-US" sz="1400" dirty="0"/>
              <a:t>hyperparameters seemed to help this</a:t>
            </a:r>
          </a:p>
        </p:txBody>
      </p:sp>
    </p:spTree>
    <p:extLst>
      <p:ext uri="{BB962C8B-B14F-4D97-AF65-F5344CB8AC3E}">
        <p14:creationId xmlns:p14="http://schemas.microsoft.com/office/powerpoint/2010/main" val="2078054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Kernels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E87D-CB7F-3F88-242B-4BCEA199825F}"/>
              </a:ext>
            </a:extLst>
          </p:cNvPr>
          <p:cNvSpPr txBox="1"/>
          <p:nvPr/>
        </p:nvSpPr>
        <p:spPr>
          <a:xfrm>
            <a:off x="890649" y="533274"/>
            <a:ext cx="102250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On the training set of images from 2018/2019, annotated with bounding boxes: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/>
              <a:t>Currently getting around ~4% error on the kernels counts, and between 1-2% error on the transmission rates.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1F377-7C21-85D8-BBA1-3FA3E462B808}"/>
              </a:ext>
            </a:extLst>
          </p:cNvPr>
          <p:cNvSpPr txBox="1"/>
          <p:nvPr/>
        </p:nvSpPr>
        <p:spPr>
          <a:xfrm>
            <a:off x="2481261" y="2631407"/>
            <a:ext cx="67198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to calculate transmission rate error?</a:t>
            </a:r>
          </a:p>
          <a:p>
            <a:endParaRPr lang="en-US" dirty="0"/>
          </a:p>
          <a:p>
            <a:r>
              <a:rPr lang="en-US" dirty="0"/>
              <a:t>             predicted – actual / actual    ? </a:t>
            </a:r>
          </a:p>
          <a:p>
            <a:endParaRPr lang="en-US" dirty="0"/>
          </a:p>
          <a:p>
            <a:r>
              <a:rPr lang="en-US" dirty="0"/>
              <a:t>Or, since it is a percentage already, should we just be looking at how many percentage points off?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r>
              <a:rPr lang="en-US" dirty="0"/>
              <a:t>  Predicted transmission: 29%</a:t>
            </a:r>
          </a:p>
          <a:p>
            <a:r>
              <a:rPr lang="en-US" dirty="0"/>
              <a:t>  Actual transmission:       26.5%</a:t>
            </a:r>
          </a:p>
          <a:p>
            <a:endParaRPr lang="en-US" dirty="0"/>
          </a:p>
          <a:p>
            <a:r>
              <a:rPr lang="en-US" dirty="0"/>
              <a:t>Would the error be 9.4%?</a:t>
            </a:r>
          </a:p>
          <a:p>
            <a:r>
              <a:rPr lang="en-US" dirty="0"/>
              <a:t>Or would we say 2.5%?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9823D8-5713-73B2-9916-80CE619DFD6C}"/>
              </a:ext>
            </a:extLst>
          </p:cNvPr>
          <p:cNvSpPr txBox="1"/>
          <p:nvPr/>
        </p:nvSpPr>
        <p:spPr>
          <a:xfrm>
            <a:off x="9148763" y="5124397"/>
            <a:ext cx="2171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Unfortunately, don’t have any pics from validation set from this training round</a:t>
            </a:r>
          </a:p>
        </p:txBody>
      </p:sp>
    </p:spTree>
    <p:extLst>
      <p:ext uri="{BB962C8B-B14F-4D97-AF65-F5344CB8AC3E}">
        <p14:creationId xmlns:p14="http://schemas.microsoft.com/office/powerpoint/2010/main" val="195195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Kernels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3AFB318-18F6-22DB-1C91-9CF0AD91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103" y="592506"/>
            <a:ext cx="9261899" cy="56729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A182CA-C288-2CCB-D66E-EEECF55DBC87}"/>
              </a:ext>
            </a:extLst>
          </p:cNvPr>
          <p:cNvSpPr txBox="1"/>
          <p:nvPr/>
        </p:nvSpPr>
        <p:spPr>
          <a:xfrm>
            <a:off x="5585498" y="135133"/>
            <a:ext cx="295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Kernel count error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4E5C1-209C-F3A7-3378-D4F7EC25772F}"/>
              </a:ext>
            </a:extLst>
          </p:cNvPr>
          <p:cNvSpPr txBox="1"/>
          <p:nvPr/>
        </p:nvSpPr>
        <p:spPr>
          <a:xfrm>
            <a:off x="590081" y="833076"/>
            <a:ext cx="1864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learning happens within first few epochs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AE7142-C63C-AA48-82D8-51BDF5C5DED7}"/>
              </a:ext>
            </a:extLst>
          </p:cNvPr>
          <p:cNvSpPr txBox="1"/>
          <p:nvPr/>
        </p:nvSpPr>
        <p:spPr>
          <a:xfrm>
            <a:off x="590081" y="3038475"/>
            <a:ext cx="205402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around ~30 min to train 30 epochs.</a:t>
            </a:r>
          </a:p>
          <a:p>
            <a:endParaRPr lang="en-US" dirty="0"/>
          </a:p>
          <a:p>
            <a:r>
              <a:rPr lang="en-US" sz="1400" dirty="0"/>
              <a:t>(due to technicality, takes longer than it should)</a:t>
            </a:r>
          </a:p>
        </p:txBody>
      </p:sp>
    </p:spTree>
    <p:extLst>
      <p:ext uri="{BB962C8B-B14F-4D97-AF65-F5344CB8AC3E}">
        <p14:creationId xmlns:p14="http://schemas.microsoft.com/office/powerpoint/2010/main" val="309046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Kernels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B24E5C1-209C-F3A7-3378-D4F7EC25772F}"/>
              </a:ext>
            </a:extLst>
          </p:cNvPr>
          <p:cNvSpPr txBox="1"/>
          <p:nvPr/>
        </p:nvSpPr>
        <p:spPr>
          <a:xfrm>
            <a:off x="590081" y="833076"/>
            <a:ext cx="1864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learning happens within first few epochs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496E2A-A135-1067-5B97-D54969BEC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923" y="154531"/>
            <a:ext cx="9040541" cy="602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45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Kernels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61503F-6A81-870C-300B-82D2C03C6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95" y="236139"/>
            <a:ext cx="7702581" cy="2992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F85605-374E-BA73-9F5B-65122F734950}"/>
              </a:ext>
            </a:extLst>
          </p:cNvPr>
          <p:cNvSpPr txBox="1"/>
          <p:nvPr/>
        </p:nvSpPr>
        <p:spPr>
          <a:xfrm>
            <a:off x="599090" y="725214"/>
            <a:ext cx="1436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A102x12-2</a:t>
            </a:r>
          </a:p>
        </p:txBody>
      </p:sp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DD348B7-B033-67E6-4055-84E952BE55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54" y="3508744"/>
            <a:ext cx="7702584" cy="2992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5C97469-5825-ABFB-5E0F-0799E0EF6F95}"/>
              </a:ext>
            </a:extLst>
          </p:cNvPr>
          <p:cNvSpPr txBox="1"/>
          <p:nvPr/>
        </p:nvSpPr>
        <p:spPr>
          <a:xfrm>
            <a:off x="2635914" y="5938508"/>
            <a:ext cx="116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Cordley</a:t>
            </a:r>
            <a:r>
              <a:rPr lang="en-US" dirty="0"/>
              <a:t>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0D244F-6119-EFDD-6425-CF46C82758CD}"/>
              </a:ext>
            </a:extLst>
          </p:cNvPr>
          <p:cNvSpPr txBox="1"/>
          <p:nvPr/>
        </p:nvSpPr>
        <p:spPr>
          <a:xfrm>
            <a:off x="2617076" y="1081033"/>
            <a:ext cx="1184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RWLB?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FAC24FD-A066-FDB0-53CB-638960756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059" y="1537768"/>
            <a:ext cx="3336227" cy="165598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E363B8-6150-EA4C-2637-837D861DF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059" y="4479097"/>
            <a:ext cx="3495793" cy="105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816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02CF-CA06-233D-A4FF-14F6FC893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3692"/>
            <a:ext cx="9597483" cy="681503"/>
          </a:xfrm>
        </p:spPr>
        <p:txBody>
          <a:bodyPr>
            <a:normAutofit/>
          </a:bodyPr>
          <a:lstStyle/>
          <a:p>
            <a:r>
              <a:rPr lang="en-US" sz="3200" dirty="0"/>
              <a:t>New Cameras:</a:t>
            </a: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E9B35227-6FAB-3C44-C06F-5FF135F544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65FDB10E-3AE9-8876-E180-CFEF6D16CA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36" y="783212"/>
            <a:ext cx="10610944" cy="5432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F77C25-9B1B-F952-CE05-F3CC94267D73}"/>
              </a:ext>
            </a:extLst>
          </p:cNvPr>
          <p:cNvSpPr txBox="1"/>
          <p:nvPr/>
        </p:nvSpPr>
        <p:spPr>
          <a:xfrm>
            <a:off x="5156497" y="-43692"/>
            <a:ext cx="211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Turquoise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0BCEC5-2AB4-2EB9-2C04-D055AA4C9A7B}"/>
              </a:ext>
            </a:extLst>
          </p:cNvPr>
          <p:cNvSpPr txBox="1"/>
          <p:nvPr/>
        </p:nvSpPr>
        <p:spPr>
          <a:xfrm>
            <a:off x="6400799" y="4957763"/>
            <a:ext cx="60626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1D1C1D"/>
                </a:solidFill>
                <a:effectLst/>
                <a:latin typeface="Slack-Lato"/>
              </a:rPr>
              <a:t>Image A102x12-2    (top left corner of both montages)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Actual:  F: 67  NF:  347   Total:  414</a:t>
            </a:r>
            <a:br>
              <a:rPr lang="en-US" sz="1200" dirty="0"/>
            </a:br>
            <a:r>
              <a:rPr 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Turq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 prediction:    F: 69    NF:  294  Total: 363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Yellow prediction: F:22     NF:  25    Total: 47</a:t>
            </a:r>
          </a:p>
          <a:p>
            <a:endParaRPr lang="en-US" sz="1200" dirty="0">
              <a:solidFill>
                <a:srgbClr val="1D1C1D"/>
              </a:solidFill>
              <a:latin typeface="Slack-Lato"/>
            </a:endParaRPr>
          </a:p>
          <a:p>
            <a:r>
              <a:rPr lang="en-US" sz="1200" b="1" i="0" dirty="0">
                <a:solidFill>
                  <a:srgbClr val="1D1C1D"/>
                </a:solidFill>
                <a:effectLst/>
                <a:latin typeface="Slack-Lato"/>
              </a:rPr>
              <a:t>Image A12-2x102   (top right corner of both montages)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Actual:  F: 146   NF:  142    Total:  288</a:t>
            </a:r>
            <a:br>
              <a:rPr lang="en-US" sz="1200" dirty="0"/>
            </a:br>
            <a:r>
              <a:rPr lang="en-US" sz="1200" b="0" i="0" dirty="0" err="1">
                <a:solidFill>
                  <a:srgbClr val="1D1C1D"/>
                </a:solidFill>
                <a:effectLst/>
                <a:latin typeface="Slack-Lato"/>
              </a:rPr>
              <a:t>Turq</a:t>
            </a: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 prediction: F: 140  NF: 126   Total: 266</a:t>
            </a:r>
            <a:br>
              <a:rPr lang="en-US" sz="1200" dirty="0"/>
            </a:br>
            <a:r>
              <a:rPr lang="en-US" sz="1200" b="0" i="0" dirty="0">
                <a:solidFill>
                  <a:srgbClr val="1D1C1D"/>
                </a:solidFill>
                <a:effectLst/>
                <a:latin typeface="Slack-Lato"/>
              </a:rPr>
              <a:t>Yellow prediction:  F: 59   NF: 27  Total: 86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1237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490</Words>
  <Application>Microsoft Office PowerPoint</Application>
  <PresentationFormat>Widescreen</PresentationFormat>
  <Paragraphs>62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Slack-Lato</vt:lpstr>
      <vt:lpstr>Office Theme</vt:lpstr>
      <vt:lpstr>Earvision Update</vt:lpstr>
      <vt:lpstr>Preliminary Work</vt:lpstr>
      <vt:lpstr>Preliminary Work</vt:lpstr>
      <vt:lpstr>Kernels</vt:lpstr>
      <vt:lpstr>Kernels</vt:lpstr>
      <vt:lpstr>Kernels</vt:lpstr>
      <vt:lpstr>Kernels</vt:lpstr>
      <vt:lpstr>Kernels</vt:lpstr>
      <vt:lpstr>New Cameras:</vt:lpstr>
      <vt:lpstr>New Cameras: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Earvision Update</dc:title>
  <dc:creator>Ruggiero, Diana</dc:creator>
  <cp:lastModifiedBy>Ruggiero, Diana</cp:lastModifiedBy>
  <cp:revision>2</cp:revision>
  <dcterms:created xsi:type="dcterms:W3CDTF">2022-08-12T18:50:00Z</dcterms:created>
  <dcterms:modified xsi:type="dcterms:W3CDTF">2022-08-12T20:02:28Z</dcterms:modified>
</cp:coreProperties>
</file>